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"/>
  </p:notesMasterIdLst>
  <p:sldIdLst>
    <p:sldId id="303" r:id="rId2"/>
    <p:sldId id="305" r:id="rId3"/>
    <p:sldId id="307" r:id="rId4"/>
  </p:sldIdLst>
  <p:sldSz cx="9144000" cy="6858000" type="screen4x3"/>
  <p:notesSz cx="6791325" cy="987266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A2F"/>
    <a:srgbClr val="4F6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53" autoAdjust="0"/>
  </p:normalViewPr>
  <p:slideViewPr>
    <p:cSldViewPr>
      <p:cViewPr>
        <p:scale>
          <a:sx n="110" d="100"/>
          <a:sy n="110" d="100"/>
        </p:scale>
        <p:origin x="-84" y="1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43225" cy="493713"/>
          </a:xfrm>
          <a:prstGeom prst="rect">
            <a:avLst/>
          </a:prstGeom>
        </p:spPr>
        <p:txBody>
          <a:bodyPr vert="horz" lIns="90584" tIns="45293" rIns="90584" bIns="45293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6513" y="2"/>
            <a:ext cx="2943225" cy="493713"/>
          </a:xfrm>
          <a:prstGeom prst="rect">
            <a:avLst/>
          </a:prstGeom>
        </p:spPr>
        <p:txBody>
          <a:bodyPr vert="horz" lIns="90584" tIns="45293" rIns="90584" bIns="45293" rtlCol="0"/>
          <a:lstStyle>
            <a:lvl1pPr algn="r">
              <a:defRPr sz="1200"/>
            </a:lvl1pPr>
          </a:lstStyle>
          <a:p>
            <a:fld id="{6C09AABD-AFBA-4EA1-84E3-9B661DE9888E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28688" y="742950"/>
            <a:ext cx="4933950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584" tIns="45293" rIns="90584" bIns="45293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452" y="4689477"/>
            <a:ext cx="5432425" cy="4443413"/>
          </a:xfrm>
          <a:prstGeom prst="rect">
            <a:avLst/>
          </a:prstGeom>
        </p:spPr>
        <p:txBody>
          <a:bodyPr vert="horz" lIns="90584" tIns="45293" rIns="90584" bIns="45293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2" y="9377365"/>
            <a:ext cx="2943225" cy="493712"/>
          </a:xfrm>
          <a:prstGeom prst="rect">
            <a:avLst/>
          </a:prstGeom>
        </p:spPr>
        <p:txBody>
          <a:bodyPr vert="horz" lIns="90584" tIns="45293" rIns="90584" bIns="45293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6513" y="9377365"/>
            <a:ext cx="2943225" cy="493712"/>
          </a:xfrm>
          <a:prstGeom prst="rect">
            <a:avLst/>
          </a:prstGeom>
        </p:spPr>
        <p:txBody>
          <a:bodyPr vert="horz" lIns="90584" tIns="45293" rIns="90584" bIns="45293" rtlCol="0" anchor="b"/>
          <a:lstStyle>
            <a:lvl1pPr algn="r">
              <a:defRPr sz="1200"/>
            </a:lvl1pPr>
          </a:lstStyle>
          <a:p>
            <a:fld id="{9DFF1235-ED43-4E41-BA0B-2FD4044217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766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3847056" y="9376439"/>
            <a:ext cx="2942699" cy="49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92" tIns="45696" rIns="91392" bIns="45696" anchor="b"/>
          <a:lstStyle/>
          <a:p>
            <a:pPr algn="r"/>
            <a:fld id="{626C0AF5-638A-4054-8FF0-7F4CFAE79DE9}" type="slidenum">
              <a:rPr lang="ru-RU" sz="1200"/>
              <a:pPr algn="r"/>
              <a:t>1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39775"/>
            <a:ext cx="4940300" cy="3705225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36588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3847056" y="9376439"/>
            <a:ext cx="2942699" cy="49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92" tIns="45696" rIns="91392" bIns="45696" anchor="b"/>
          <a:lstStyle/>
          <a:p>
            <a:pPr algn="r"/>
            <a:fld id="{626C0AF5-638A-4054-8FF0-7F4CFAE79DE9}" type="slidenum">
              <a:rPr lang="ru-RU" sz="1200"/>
              <a:pPr algn="r"/>
              <a:t>2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39775"/>
            <a:ext cx="4940300" cy="3705225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365888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3847056" y="9376439"/>
            <a:ext cx="2942699" cy="49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92" tIns="45696" rIns="91392" bIns="45696" anchor="b"/>
          <a:lstStyle/>
          <a:p>
            <a:pPr algn="r"/>
            <a:fld id="{626C0AF5-638A-4054-8FF0-7F4CFAE79DE9}" type="slidenum">
              <a:rPr lang="ru-RU" sz="1200"/>
              <a:pPr algn="r"/>
              <a:t>3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39775"/>
            <a:ext cx="4940300" cy="3705225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365888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1E1D-5AFE-49A2-968E-3214281CE42A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21.12.2018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44D8-5D24-40B5-8211-596EBBEF60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800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934D-ED69-4BD5-8F96-05CE0216745B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21.12.2018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44D8-5D24-40B5-8211-596EBBEF60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57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5DE72-AEA0-40CE-B9DF-45909FF1144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21.12.2018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44D8-5D24-40B5-8211-596EBBEF60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6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6315E-487B-4A22-A538-F61FD679141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21.12.2018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44D8-5D24-40B5-8211-596EBBEF60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552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CEDA0-C884-4275-9923-347D7C97D53A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21.12.2018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44D8-5D24-40B5-8211-596EBBEF60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5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113AD-9C24-4C38-978B-A878ED6F857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21.12.2018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44D8-5D24-40B5-8211-596EBBEF60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24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49357-1D43-421F-861F-18F72C02D9F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21.12.2018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44D8-5D24-40B5-8211-596EBBEF60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69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FAC2-888B-4FD8-A899-9DF791EDDAFA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21.12.2018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44D8-5D24-40B5-8211-596EBBEF60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42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D159-A56C-4910-BEC6-3BDA0B4A8E95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21.12.2018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44D8-5D24-40B5-8211-596EBBEF60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81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5536B-12ED-498F-A3F8-88645252A3C0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21.12.2018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44D8-5D24-40B5-8211-596EBBEF60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88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5083-5AA9-4FAA-A9C1-17EB5868B73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21.12.2018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44D8-5D24-40B5-8211-596EBBEF60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194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1BF65AA-47A2-44A1-BC0F-D2724981EB6E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21.12.2018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20C744D8-5D24-40B5-8211-596EBBEF60D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69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11" y="1066800"/>
            <a:ext cx="7559062" cy="373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143000" y="-48831"/>
            <a:ext cx="7534273" cy="104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b="1" dirty="0" smtClean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Тверская область, г. Тверь, пос. </a:t>
            </a:r>
            <a:r>
              <a:rPr lang="ru-RU" b="1" dirty="0" err="1" smtClean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Литвинки</a:t>
            </a:r>
            <a:endParaRPr lang="ru-RU" sz="18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2113283" y="1349380"/>
            <a:ext cx="514728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00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1143001" y="74713"/>
            <a:ext cx="1847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6955790" y="6386831"/>
            <a:ext cx="2057400" cy="365125"/>
          </a:xfrm>
        </p:spPr>
        <p:txBody>
          <a:bodyPr/>
          <a:lstStyle/>
          <a:p>
            <a:fld id="{24602E16-2BE3-4271-ADE4-EDD05B31156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Рисунок 1"/>
          <p:cNvPicPr>
            <a:picLocks noChangeAspect="1" noChangeArrowheads="1"/>
          </p:cNvPicPr>
          <p:nvPr/>
        </p:nvPicPr>
        <p:blipFill>
          <a:blip r:embed="rId4">
            <a:lum contrast="12000"/>
          </a:blip>
          <a:srcRect l="5005"/>
          <a:stretch>
            <a:fillRect/>
          </a:stretch>
        </p:blipFill>
        <p:spPr bwMode="auto">
          <a:xfrm>
            <a:off x="134356" y="111763"/>
            <a:ext cx="769202" cy="955037"/>
          </a:xfrm>
          <a:prstGeom prst="rect">
            <a:avLst/>
          </a:prstGeom>
          <a:noFill/>
        </p:spPr>
      </p:pic>
      <p:graphicFrame>
        <p:nvGraphicFramePr>
          <p:cNvPr id="16" name="Таблица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064148"/>
              </p:ext>
            </p:extLst>
          </p:nvPr>
        </p:nvGraphicFramePr>
        <p:xfrm>
          <a:off x="1116619" y="4581128"/>
          <a:ext cx="5687629" cy="2164392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</a:tblPr>
              <a:tblGrid>
                <a:gridCol w="2303253"/>
                <a:gridCol w="3384376"/>
              </a:tblGrid>
              <a:tr h="1291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Параметры 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Описание 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  <a:tr h="204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кадастровый номер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69:40:0100024:18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  <a:tr h="204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площадь, </a:t>
                      </a:r>
                      <a:r>
                        <a:rPr kumimoji="0" lang="ru-RU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кв.м</a:t>
                      </a:r>
                      <a:endParaRPr kumimoji="0" lang="ru-RU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40 811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  <a:tr h="348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вид разрешенного использования: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под жилищное строительство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  <a:tr h="6004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Генеральный  план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жилая зона многоэтажной застройки до 16 этажей, зона ЗНОП с формированием городской магистральной улицы регулируемого движения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  <a:tr h="483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ПЗЗ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Ж-3 зона  </a:t>
                      </a:r>
                      <a:r>
                        <a:rPr kumimoji="0" lang="ru-RU" sz="1000" b="1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среднеэтажной</a:t>
                      </a:r>
                      <a:r>
                        <a:rPr kumimoji="0" lang="ru-RU" sz="1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жилой застройки (не выше 8 этажей)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7" name="Таблица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059067"/>
              </p:ext>
            </p:extLst>
          </p:nvPr>
        </p:nvGraphicFramePr>
        <p:xfrm>
          <a:off x="6804248" y="4581128"/>
          <a:ext cx="1873025" cy="216024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</a:tblPr>
              <a:tblGrid>
                <a:gridCol w="1873025"/>
              </a:tblGrid>
              <a:tr h="5295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Дополнительная информация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  <a:tr h="16306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з.у</a:t>
                      </a:r>
                      <a:r>
                        <a:rPr kumimoji="0" lang="ru-RU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. находится в границах 2-го пояса санитарной охраны источников питьевого водоснабжения, в санитарно-защитной зоне предприятий, инженерно-транспортных коммуникаций, на </a:t>
                      </a:r>
                      <a:r>
                        <a:rPr kumimoji="0" lang="ru-RU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з.у</a:t>
                      </a:r>
                      <a:r>
                        <a:rPr kumimoji="0" lang="ru-RU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. расположена ТП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</a:tbl>
          </a:graphicData>
        </a:graphic>
      </p:graphicFrame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941567"/>
            <a:ext cx="2592288" cy="2308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Овал 3"/>
          <p:cNvSpPr/>
          <p:nvPr/>
        </p:nvSpPr>
        <p:spPr>
          <a:xfrm>
            <a:off x="7161433" y="1349380"/>
            <a:ext cx="99130" cy="109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88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171237" y="0"/>
            <a:ext cx="7534273" cy="9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>
              <a:defRPr/>
            </a:pPr>
            <a:r>
              <a:rPr lang="ru-RU" b="1" dirty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Тверская область, г. Тверь, ул. Крайняя</a:t>
            </a:r>
            <a:endParaRPr lang="ru-RU" b="1" dirty="0">
              <a:solidFill>
                <a:srgbClr val="ED7D31">
                  <a:lumMod val="7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2113283" y="1349380"/>
            <a:ext cx="514728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00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1143001" y="74713"/>
            <a:ext cx="1847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6955790" y="6386831"/>
            <a:ext cx="2057400" cy="365125"/>
          </a:xfrm>
        </p:spPr>
        <p:txBody>
          <a:bodyPr/>
          <a:lstStyle/>
          <a:p>
            <a:fld id="{24602E16-2BE3-4271-ADE4-EDD05B31156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Рисунок 1"/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 l="5005"/>
          <a:stretch>
            <a:fillRect/>
          </a:stretch>
        </p:blipFill>
        <p:spPr bwMode="auto">
          <a:xfrm>
            <a:off x="134356" y="111763"/>
            <a:ext cx="769202" cy="955037"/>
          </a:xfrm>
          <a:prstGeom prst="rect">
            <a:avLst/>
          </a:prstGeom>
          <a:noFill/>
        </p:spPr>
      </p:pic>
      <p:pic>
        <p:nvPicPr>
          <p:cNvPr id="11" name="Picture 3" descr="C:\Documents and Settings\MineevaYY\Рабочий стол\тв обл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1036" y="1007968"/>
            <a:ext cx="7616237" cy="4293240"/>
          </a:xfrm>
          <a:prstGeom prst="rect">
            <a:avLst/>
          </a:prstGeom>
          <a:noFill/>
        </p:spPr>
      </p:pic>
      <p:pic>
        <p:nvPicPr>
          <p:cNvPr id="12" name="Picture 2" descr="C:\Documents and Settings\MineevaYY\Рабочий стол\тверь тверская область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5" y="908720"/>
            <a:ext cx="2971054" cy="2270798"/>
          </a:xfrm>
          <a:prstGeom prst="rect">
            <a:avLst/>
          </a:prstGeom>
          <a:noFill/>
        </p:spPr>
      </p:pic>
      <p:graphicFrame>
        <p:nvGraphicFramePr>
          <p:cNvPr id="18" name="Таблица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457836"/>
              </p:ext>
            </p:extLst>
          </p:nvPr>
        </p:nvGraphicFramePr>
        <p:xfrm>
          <a:off x="1061036" y="4573764"/>
          <a:ext cx="5743212" cy="2167604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</a:tblPr>
              <a:tblGrid>
                <a:gridCol w="1494740"/>
                <a:gridCol w="4248472"/>
              </a:tblGrid>
              <a:tr h="1644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Параметры 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Описание 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  <a:tr h="2239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кадастровый номер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69:40:0100121:113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  <a:tr h="3117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площадь, </a:t>
                      </a:r>
                      <a:r>
                        <a:rPr kumimoji="0" lang="ru-RU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кв.м</a:t>
                      </a:r>
                      <a:endParaRPr kumimoji="0" lang="ru-RU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115 135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  <a:tr h="3530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вид разрешенного использования: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многоэтажная жилая застройка (высотная застройка)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  <a:tr h="3997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Генеральный  план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ИЖС, рекреационная зона: ЗНОП, формирование магистральной улицы районного и местного значения и улиц в жилой застройке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  <a:tr h="423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ПЗЗ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Ж-4 </a:t>
                      </a:r>
                      <a:r>
                        <a:rPr kumimoji="0" 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(зона многоэтажной (высотной) жилой застройки 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85863"/>
              </p:ext>
            </p:extLst>
          </p:nvPr>
        </p:nvGraphicFramePr>
        <p:xfrm>
          <a:off x="6804249" y="4581128"/>
          <a:ext cx="1873024" cy="216024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</a:tblPr>
              <a:tblGrid>
                <a:gridCol w="1873024"/>
              </a:tblGrid>
              <a:tr h="5837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Дополнительная информация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  <a:tr h="15764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з.у</a:t>
                      </a:r>
                      <a:r>
                        <a:rPr kumimoji="0" 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расположен во 2-м поясе СЗЗ источников питьевого водоснабжения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</a:tbl>
          </a:graphicData>
        </a:graphic>
      </p:graphicFrame>
      <p:sp>
        <p:nvSpPr>
          <p:cNvPr id="21" name="Овал 20"/>
          <p:cNvSpPr/>
          <p:nvPr/>
        </p:nvSpPr>
        <p:spPr>
          <a:xfrm>
            <a:off x="6963173" y="1073076"/>
            <a:ext cx="99130" cy="109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49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59" y="978019"/>
            <a:ext cx="7788004" cy="493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142999" y="-66559"/>
            <a:ext cx="7534273" cy="104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457200">
              <a:defRPr/>
            </a:pPr>
            <a:r>
              <a:rPr lang="ru-RU" b="1" dirty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Тверская область, г. Тверь, ул. Весенняя, ул. Стартовая</a:t>
            </a:r>
            <a:endParaRPr lang="ru-RU" b="1" dirty="0">
              <a:solidFill>
                <a:srgbClr val="ED7D31">
                  <a:lumMod val="75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2113283" y="1349380"/>
            <a:ext cx="514728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00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1143001" y="74713"/>
            <a:ext cx="1847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6955790" y="6386831"/>
            <a:ext cx="2057400" cy="365125"/>
          </a:xfrm>
        </p:spPr>
        <p:txBody>
          <a:bodyPr/>
          <a:lstStyle/>
          <a:p>
            <a:fld id="{24602E16-2BE3-4271-ADE4-EDD05B31156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Рисунок 1"/>
          <p:cNvPicPr>
            <a:picLocks noChangeAspect="1" noChangeArrowheads="1"/>
          </p:cNvPicPr>
          <p:nvPr/>
        </p:nvPicPr>
        <p:blipFill>
          <a:blip r:embed="rId4">
            <a:lum contrast="12000"/>
          </a:blip>
          <a:srcRect l="5005"/>
          <a:stretch>
            <a:fillRect/>
          </a:stretch>
        </p:blipFill>
        <p:spPr bwMode="auto">
          <a:xfrm>
            <a:off x="134356" y="111763"/>
            <a:ext cx="769202" cy="955037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408" y="836712"/>
            <a:ext cx="2793833" cy="231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" name="Таблица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379094"/>
              </p:ext>
            </p:extLst>
          </p:nvPr>
        </p:nvGraphicFramePr>
        <p:xfrm>
          <a:off x="903558" y="4077072"/>
          <a:ext cx="6692778" cy="2622207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1436194"/>
                <a:gridCol w="1656184"/>
                <a:gridCol w="1512168"/>
                <a:gridCol w="2088232"/>
              </a:tblGrid>
              <a:tr h="2679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Параметры </a:t>
                      </a: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Описание </a:t>
                      </a: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  <a:tr h="2892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адрес </a:t>
                      </a: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ул. Стартовая</a:t>
                      </a: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ул. Весенняя</a:t>
                      </a: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ул. Весенняя</a:t>
                      </a: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  <a:tr h="3276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кадастровый номер: </a:t>
                      </a: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69:40:0200106:1403</a:t>
                      </a: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69:40:0200106:1404 </a:t>
                      </a: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69:40:0200106:1405</a:t>
                      </a: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  <a:tr h="2396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площадь: </a:t>
                      </a: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3 396 </a:t>
                      </a:r>
                      <a:r>
                        <a:rPr kumimoji="0" lang="ru-RU" sz="10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кв.м</a:t>
                      </a:r>
                      <a:endParaRPr kumimoji="0" lang="ru-RU" sz="10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21 379 </a:t>
                      </a:r>
                      <a:r>
                        <a:rPr kumimoji="0" lang="ru-RU" sz="10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кв.м</a:t>
                      </a:r>
                      <a:endParaRPr kumimoji="0" lang="ru-RU" sz="10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16 076 </a:t>
                      </a:r>
                      <a:r>
                        <a:rPr kumimoji="0" lang="ru-RU" sz="10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кв.м</a:t>
                      </a:r>
                      <a:endParaRPr kumimoji="0" lang="ru-RU" sz="10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  <a:tr h="5391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вид разрешенного использования</a:t>
                      </a: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многоэтажная жилая застройка (высотная застройка)</a:t>
                      </a: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многоэтажная жилая застройка (высотная застройка)</a:t>
                      </a: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многоэтажная жилая застройка (высотная застройка)</a:t>
                      </a: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  <a:tr h="688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Генеральный план</a:t>
                      </a: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зона многоэтажной жилой застройки до 16  этажей, в зоне ЗНОП</a:t>
                      </a: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зона </a:t>
                      </a:r>
                      <a:r>
                        <a:rPr kumimoji="0" lang="ru-RU" sz="10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среднеэтажной</a:t>
                      </a:r>
                      <a:r>
                        <a:rPr kumimoji="0" 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жилой застройки до 8 этажей, зона ЗНОП </a:t>
                      </a: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зона многоэтажной жилой застройки до 16 этажей, зона формирования улицы местного значения с ЗНОП</a:t>
                      </a: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  <a:tr h="2396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ПЗЗ</a:t>
                      </a: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Ж-4  (зона многоэтажной (высотной) жилой застройки )</a:t>
                      </a: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0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0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9060" marR="99060" horzOverflow="overflow"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24" name="Таблица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43262"/>
              </p:ext>
            </p:extLst>
          </p:nvPr>
        </p:nvGraphicFramePr>
        <p:xfrm>
          <a:off x="7524329" y="4077072"/>
          <a:ext cx="1167235" cy="2592288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</a:tblPr>
              <a:tblGrid>
                <a:gridCol w="1167235"/>
              </a:tblGrid>
              <a:tr h="483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Дополнительная информация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  <a:tr h="21091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земельные участки находятся                    в 3-ем поясе СЗЗ источника питьевого водоснабжения</a:t>
                      </a:r>
                    </a:p>
                  </a:txBody>
                  <a:tcPr marL="99060" marR="99060" horzOverflow="overflow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823B">
                            <a:tint val="66000"/>
                            <a:satMod val="160000"/>
                          </a:srgbClr>
                        </a:gs>
                        <a:gs pos="15000">
                          <a:srgbClr val="00823B">
                            <a:tint val="44500"/>
                            <a:satMod val="160000"/>
                          </a:srgbClr>
                        </a:gs>
                        <a:gs pos="100000">
                          <a:srgbClr val="00823B">
                            <a:tint val="23500"/>
                            <a:satMod val="160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</a:tr>
            </a:tbl>
          </a:graphicData>
        </a:graphic>
      </p:graphicFrame>
      <p:sp>
        <p:nvSpPr>
          <p:cNvPr id="26" name="Овал 25"/>
          <p:cNvSpPr/>
          <p:nvPr/>
        </p:nvSpPr>
        <p:spPr>
          <a:xfrm>
            <a:off x="7037932" y="2780928"/>
            <a:ext cx="99130" cy="109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98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296</Words>
  <Application>Microsoft Office PowerPoint</Application>
  <PresentationFormat>Экран (4:3)</PresentationFormat>
  <Paragraphs>63</Paragraphs>
  <Slides>3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4" baseType="lpstr">
      <vt:lpstr>2_Тема Office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Семёнова Наталья Михайловна</dc:creator>
  <cp:lastModifiedBy>Мариненкова Ольга Ивановна</cp:lastModifiedBy>
  <cp:revision>302</cp:revision>
  <cp:lastPrinted>2018-10-23T07:06:04Z</cp:lastPrinted>
  <dcterms:created xsi:type="dcterms:W3CDTF">2018-03-06T08:23:14Z</dcterms:created>
  <dcterms:modified xsi:type="dcterms:W3CDTF">2018-12-21T10:47:09Z</dcterms:modified>
</cp:coreProperties>
</file>